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9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الزراعة الصحراوية </a:t>
            </a:r>
            <a:endParaRPr lang="en-US" dirty="0"/>
          </a:p>
        </p:txBody>
      </p:sp>
      <p:sp>
        <p:nvSpPr>
          <p:cNvPr id="3" name="عنوان فرعي 2"/>
          <p:cNvSpPr>
            <a:spLocks noGrp="1"/>
          </p:cNvSpPr>
          <p:nvPr>
            <p:ph type="subTitle" idx="1"/>
          </p:nvPr>
        </p:nvSpPr>
        <p:spPr/>
        <p:txBody>
          <a:bodyPr>
            <a:normAutofit/>
          </a:bodyPr>
          <a:lstStyle/>
          <a:p>
            <a:r>
              <a:rPr lang="ar-IQ" sz="2800" dirty="0" smtClean="0"/>
              <a:t>مدرس المادة العملي :</a:t>
            </a:r>
            <a:r>
              <a:rPr lang="ar-IQ" sz="2800" dirty="0" err="1" smtClean="0"/>
              <a:t>م.م.سحر</a:t>
            </a:r>
            <a:r>
              <a:rPr lang="ar-IQ" sz="2800" dirty="0" smtClean="0"/>
              <a:t> خلف </a:t>
            </a:r>
            <a:r>
              <a:rPr lang="ar-IQ" sz="2800" dirty="0" smtClean="0"/>
              <a:t>لفتة</a:t>
            </a:r>
          </a:p>
          <a:p>
            <a:r>
              <a:rPr lang="ar-IQ" sz="2800" dirty="0" smtClean="0"/>
              <a:t>المحاضرة السابعة</a:t>
            </a:r>
            <a:r>
              <a:rPr lang="ar-IQ" sz="2800" dirty="0" smtClean="0"/>
              <a:t> </a:t>
            </a:r>
            <a:endParaRPr lang="en-US" sz="2800" dirty="0"/>
          </a:p>
        </p:txBody>
      </p:sp>
    </p:spTree>
    <p:extLst>
      <p:ext uri="{BB962C8B-B14F-4D97-AF65-F5344CB8AC3E}">
        <p14:creationId xmlns:p14="http://schemas.microsoft.com/office/powerpoint/2010/main" val="335819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fontScale="85000" lnSpcReduction="20000"/>
          </a:bodyPr>
          <a:lstStyle/>
          <a:p>
            <a:pPr marL="0" indent="0" algn="r">
              <a:buNone/>
            </a:pPr>
            <a:r>
              <a:rPr lang="ar-IQ" dirty="0" smtClean="0"/>
              <a:t>9-المحافظة على ماء المطر الساقط لتحقيق أكبر أستفاده منه عن طريق تحسين وتوزيع المياه والاستفادة من مصادر المياه الأخرى .</a:t>
            </a:r>
          </a:p>
          <a:p>
            <a:pPr marL="0" indent="0" algn="r">
              <a:buNone/>
            </a:pPr>
            <a:r>
              <a:rPr lang="ar-IQ" dirty="0" smtClean="0"/>
              <a:t>10- استخدام التكنلوجيا الحديثة وتطويعها بما يلائم التنمية الزراعية بالصحاري الساحلية. </a:t>
            </a:r>
          </a:p>
          <a:p>
            <a:pPr marL="0" indent="0" algn="r">
              <a:buNone/>
            </a:pPr>
            <a:r>
              <a:rPr lang="ar-IQ" dirty="0" smtClean="0"/>
              <a:t> ويمكن تلخيص التطبيقات التكنولوجية الحديثة في هذه المناطق فيما يلي :-</a:t>
            </a:r>
          </a:p>
          <a:p>
            <a:pPr marL="0" indent="0" algn="r">
              <a:buNone/>
            </a:pPr>
            <a:r>
              <a:rPr lang="ar-IQ" dirty="0" smtClean="0"/>
              <a:t>*ميكنة العمليات الزراعية في خدمة التربة ،زراعة وإكثار البذور والتسميد ومكافحة الآفات وغيرها.</a:t>
            </a:r>
          </a:p>
          <a:p>
            <a:pPr marL="0" indent="0" algn="r">
              <a:buNone/>
            </a:pPr>
            <a:r>
              <a:rPr lang="ar-IQ" dirty="0" smtClean="0"/>
              <a:t>*تحلية مياه البحر كمصدر اضطراري للمياه .</a:t>
            </a:r>
          </a:p>
          <a:p>
            <a:pPr marL="0" indent="0" algn="r">
              <a:buNone/>
            </a:pPr>
            <a:r>
              <a:rPr lang="ar-IQ" dirty="0" smtClean="0"/>
              <a:t>*استخدام الطاقة الجديدة والمتجددة مثل الطاقة الشمسية ،طاقة الريح . </a:t>
            </a:r>
          </a:p>
          <a:p>
            <a:pPr marL="0" indent="0" algn="r">
              <a:buNone/>
            </a:pPr>
            <a:r>
              <a:rPr lang="ar-IQ" dirty="0" smtClean="0"/>
              <a:t>*وتجدر الإشارة هنا الى ضرورة التنسيق بين عملية تحسين وتنمية المراعي الطبيعية وعملية تحسين سلالات من النباتات والحيوانات بتلك المناطق بصوره متوازنة وذلك لرسم سياسة دقيقة لتنمية الغطاء النباتي .</a:t>
            </a:r>
          </a:p>
        </p:txBody>
      </p:sp>
    </p:spTree>
    <p:extLst>
      <p:ext uri="{BB962C8B-B14F-4D97-AF65-F5344CB8AC3E}">
        <p14:creationId xmlns:p14="http://schemas.microsoft.com/office/powerpoint/2010/main" val="1692789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شكرا لحسن الاصغاء</a:t>
            </a:r>
            <a:endParaRPr lang="ar-IQ" dirty="0"/>
          </a:p>
        </p:txBody>
      </p:sp>
      <p:sp>
        <p:nvSpPr>
          <p:cNvPr id="3" name="عنوان فرعي 2"/>
          <p:cNvSpPr>
            <a:spLocks noGrp="1"/>
          </p:cNvSpPr>
          <p:nvPr>
            <p:ph type="subTitle" idx="1"/>
          </p:nvPr>
        </p:nvSpPr>
        <p:spPr/>
        <p:txBody>
          <a:bodyPr/>
          <a:lstStyle/>
          <a:p>
            <a:endParaRPr lang="ar-IQ" dirty="0"/>
          </a:p>
        </p:txBody>
      </p:sp>
    </p:spTree>
    <p:extLst>
      <p:ext uri="{BB962C8B-B14F-4D97-AF65-F5344CB8AC3E}">
        <p14:creationId xmlns:p14="http://schemas.microsoft.com/office/powerpoint/2010/main" val="175817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2000250"/>
            <a:ext cx="60007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401739" y="1368642"/>
            <a:ext cx="2055371" cy="523220"/>
          </a:xfrm>
          <a:prstGeom prst="rect">
            <a:avLst/>
          </a:prstGeom>
        </p:spPr>
        <p:txBody>
          <a:bodyPr wrap="none">
            <a:spAutoFit/>
          </a:bodyPr>
          <a:lstStyle/>
          <a:p>
            <a:r>
              <a:rPr lang="ar-IQ" sz="2800" b="1" dirty="0"/>
              <a:t>مكافحة التصحر </a:t>
            </a:r>
          </a:p>
        </p:txBody>
      </p:sp>
    </p:spTree>
    <p:extLst>
      <p:ext uri="{BB962C8B-B14F-4D97-AF65-F5344CB8AC3E}">
        <p14:creationId xmlns:p14="http://schemas.microsoft.com/office/powerpoint/2010/main" val="5407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مكافحة التصحر </a:t>
            </a:r>
            <a:endParaRPr lang="en-US" dirty="0"/>
          </a:p>
        </p:txBody>
      </p:sp>
      <p:sp>
        <p:nvSpPr>
          <p:cNvPr id="3" name="عنصر نائب للمحتوى 2"/>
          <p:cNvSpPr>
            <a:spLocks noGrp="1"/>
          </p:cNvSpPr>
          <p:nvPr>
            <p:ph idx="1"/>
          </p:nvPr>
        </p:nvSpPr>
        <p:spPr/>
        <p:txBody>
          <a:bodyPr/>
          <a:lstStyle/>
          <a:p>
            <a:pPr marL="0" indent="0" algn="r">
              <a:buNone/>
            </a:pPr>
            <a:r>
              <a:rPr lang="ar-IQ" b="1" dirty="0" smtClean="0"/>
              <a:t>مكافحة التصحر تعني المحافظة على الأراضي المنتجة وتطبيق أساليب الإدارة المناسبة التي تضمن استمرارية الانتاجية القصوى لها أو أصلاح تدهور الأراضي المنتجة وأن تكون تنمية موارد الأرض</a:t>
            </a:r>
          </a:p>
          <a:p>
            <a:pPr marL="0" indent="0" algn="r">
              <a:buNone/>
            </a:pPr>
            <a:r>
              <a:rPr lang="ar-IQ" b="1" dirty="0" smtClean="0"/>
              <a:t>بالمناطق الجافة وشبه الجافة تنمية مستدامة أي تنمية تحقق العطاء المطلوب للنظام البيئي المنتج الذي يحقق احتياجات الحاضر واحتياجات المستقبل . والتنمية في جميع صورها هي علاقة بين المجتمع وبين الموارد الطبيعية . ولتحقيق التنمية المستدامة ووقاية النظم البيئية المنتجة ( الأرض) من التدهور لابد من أتباع التقنيات الرشيدة التي تعالج العوامل التي تؤدي الى التدهور . </a:t>
            </a:r>
            <a:endParaRPr lang="en-US" b="1" dirty="0"/>
          </a:p>
        </p:txBody>
      </p:sp>
    </p:spTree>
    <p:extLst>
      <p:ext uri="{BB962C8B-B14F-4D97-AF65-F5344CB8AC3E}">
        <p14:creationId xmlns:p14="http://schemas.microsoft.com/office/powerpoint/2010/main" val="400303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300" y="1830535"/>
            <a:ext cx="5972527" cy="34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093222" y="1178116"/>
            <a:ext cx="4007828" cy="523220"/>
          </a:xfrm>
          <a:prstGeom prst="rect">
            <a:avLst/>
          </a:prstGeom>
        </p:spPr>
        <p:txBody>
          <a:bodyPr wrap="none">
            <a:spAutoFit/>
          </a:bodyPr>
          <a:lstStyle/>
          <a:p>
            <a:r>
              <a:rPr lang="ar-IQ" sz="2800" b="1" dirty="0"/>
              <a:t>مجهودات الدولة لمكافحة التصحر</a:t>
            </a:r>
          </a:p>
        </p:txBody>
      </p:sp>
    </p:spTree>
    <p:extLst>
      <p:ext uri="{BB962C8B-B14F-4D97-AF65-F5344CB8AC3E}">
        <p14:creationId xmlns:p14="http://schemas.microsoft.com/office/powerpoint/2010/main" val="81716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 مجهودات الدولة لمكافحة التصحر </a:t>
            </a:r>
            <a:endParaRPr lang="en-US" dirty="0"/>
          </a:p>
        </p:txBody>
      </p:sp>
      <p:sp>
        <p:nvSpPr>
          <p:cNvPr id="3" name="عنصر نائب للمحتوى 2"/>
          <p:cNvSpPr>
            <a:spLocks noGrp="1"/>
          </p:cNvSpPr>
          <p:nvPr>
            <p:ph idx="1"/>
          </p:nvPr>
        </p:nvSpPr>
        <p:spPr/>
        <p:txBody>
          <a:bodyPr>
            <a:normAutofit fontScale="92500" lnSpcReduction="20000"/>
          </a:bodyPr>
          <a:lstStyle/>
          <a:p>
            <a:pPr marL="0" indent="0" algn="r">
              <a:buNone/>
            </a:pPr>
            <a:r>
              <a:rPr lang="ar-IQ" b="1" dirty="0" smtClean="0"/>
              <a:t>أ- القوانين والتشريعات الخاصة بمكافحة التصحر :-</a:t>
            </a:r>
          </a:p>
          <a:p>
            <a:pPr marL="0" indent="0" algn="r">
              <a:buNone/>
            </a:pPr>
            <a:r>
              <a:rPr lang="ar-IQ" b="1" dirty="0" smtClean="0"/>
              <a:t>يوجد العديد من القوانين والتشريعات والقرارات الوزارية المختلفة التي صدرت من أجل حماية وصيانة البيئة وإعادة تأهيل الموارد الطبيعية . بالرغم من أنه لا توجد قوانين وتشريعات خاصة لمقاومة التصحر مباشرة الا أن هناك العديد من القوانين والتشريعات التي لها علاقة غير مباشرة بمكافحة التصحر وهي التي تتعلق بحماية الموارد الزراعية وصيانه البيئة وحماية الموارد المائية من التدهور .ومن أهم هذه القوانين :-</a:t>
            </a:r>
          </a:p>
          <a:p>
            <a:pPr marL="0" indent="0" algn="r">
              <a:buNone/>
            </a:pPr>
            <a:r>
              <a:rPr lang="ar-IQ" b="1" dirty="0" smtClean="0"/>
              <a:t>1- منع أو حضر البناء على الأراضي الزراعية أو تجريفها .</a:t>
            </a:r>
          </a:p>
          <a:p>
            <a:pPr marL="0" indent="0" algn="r">
              <a:buNone/>
            </a:pPr>
            <a:r>
              <a:rPr lang="ar-IQ" b="1" dirty="0" smtClean="0"/>
              <a:t>2- معاقبة من يقوم بإتلاف او قطع النباتات او الأشجار المنزرعة او النامية طبيعيا .</a:t>
            </a:r>
          </a:p>
          <a:p>
            <a:pPr marL="0" indent="0" algn="r">
              <a:buNone/>
            </a:pPr>
            <a:r>
              <a:rPr lang="ar-IQ" b="1" dirty="0" smtClean="0"/>
              <a:t>3-منع أو تجريم تلوث مياه الأنهار بإلقاء المخلفات او صرف المياه الملوثة بالمبيدات بالنهر.  </a:t>
            </a:r>
            <a:endParaRPr lang="en-US" b="1" dirty="0"/>
          </a:p>
        </p:txBody>
      </p:sp>
    </p:spTree>
    <p:extLst>
      <p:ext uri="{BB962C8B-B14F-4D97-AF65-F5344CB8AC3E}">
        <p14:creationId xmlns:p14="http://schemas.microsoft.com/office/powerpoint/2010/main" val="2765175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092" y="1383961"/>
            <a:ext cx="6196994" cy="4123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796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 مجهودات الدولة لمكافحة التصحر </a:t>
            </a:r>
            <a:endParaRPr lang="en-US" dirty="0"/>
          </a:p>
        </p:txBody>
      </p:sp>
      <p:sp>
        <p:nvSpPr>
          <p:cNvPr id="3" name="عنصر نائب للمحتوى 2"/>
          <p:cNvSpPr>
            <a:spLocks noGrp="1"/>
          </p:cNvSpPr>
          <p:nvPr>
            <p:ph idx="1"/>
          </p:nvPr>
        </p:nvSpPr>
        <p:spPr/>
        <p:txBody>
          <a:bodyPr>
            <a:normAutofit fontScale="85000" lnSpcReduction="20000"/>
          </a:bodyPr>
          <a:lstStyle/>
          <a:p>
            <a:pPr marL="0" indent="0" algn="r">
              <a:buNone/>
            </a:pPr>
            <a:r>
              <a:rPr lang="ar-IQ" b="1" dirty="0" smtClean="0"/>
              <a:t>ب- أهم المجالات التي قامت بها الدولة لمكافحة التصحر :-</a:t>
            </a:r>
          </a:p>
          <a:p>
            <a:pPr marL="0" indent="0" algn="r">
              <a:buNone/>
            </a:pPr>
            <a:r>
              <a:rPr lang="ar-IQ" b="1" dirty="0" smtClean="0"/>
              <a:t>تبذل الدولة جهودا مكثفة في اجراء العديد من الأنشطة والمشروعات التي تعالج عوامل التصحر المختلفة والتي تتميز بها المناطق الزراعية حيث أن لكل منطقة عوامل تؤدي الى احداث التصحر والتي تختلف من منطقة الى أخرى وتتضح مجهودات الدولة لمكافحة التصحر من خلال ما يلي :-</a:t>
            </a:r>
          </a:p>
          <a:p>
            <a:pPr marL="0" indent="0" algn="r">
              <a:buNone/>
            </a:pPr>
            <a:r>
              <a:rPr lang="ar-IQ" b="1" dirty="0" smtClean="0"/>
              <a:t>1- أعادة تأهيل الأراضي المتدهورة . </a:t>
            </a:r>
          </a:p>
          <a:p>
            <a:pPr marL="0" indent="0" algn="r">
              <a:buNone/>
            </a:pPr>
            <a:r>
              <a:rPr lang="ar-IQ" b="1" dirty="0" smtClean="0"/>
              <a:t>2- تحسين خواص التربة .</a:t>
            </a:r>
          </a:p>
          <a:p>
            <a:pPr marL="0" indent="0" algn="r">
              <a:buNone/>
            </a:pPr>
            <a:r>
              <a:rPr lang="ar-IQ" b="1" dirty="0" smtClean="0"/>
              <a:t>3- تحسين أدارة الري والصرف .</a:t>
            </a:r>
          </a:p>
          <a:p>
            <a:pPr marL="0" indent="0" algn="r">
              <a:buNone/>
            </a:pPr>
            <a:r>
              <a:rPr lang="ar-IQ" b="1" dirty="0" smtClean="0"/>
              <a:t>4- المحافظة على الغطاء النباتي الطبيعي والعمل على تنميته.</a:t>
            </a:r>
          </a:p>
          <a:p>
            <a:pPr marL="0" indent="0" algn="r">
              <a:buNone/>
            </a:pPr>
            <a:r>
              <a:rPr lang="ar-IQ" b="1" dirty="0" smtClean="0"/>
              <a:t>5- وقف زحف الرمال على الأراضي المنتجة والمناطق الأهلة بالسكان .</a:t>
            </a:r>
          </a:p>
          <a:p>
            <a:pPr marL="0" indent="0" algn="r">
              <a:buNone/>
            </a:pPr>
            <a:endParaRPr lang="en-US" b="1" dirty="0"/>
          </a:p>
        </p:txBody>
      </p:sp>
    </p:spTree>
    <p:extLst>
      <p:ext uri="{BB962C8B-B14F-4D97-AF65-F5344CB8AC3E}">
        <p14:creationId xmlns:p14="http://schemas.microsoft.com/office/powerpoint/2010/main" val="73932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إعادة تأهيل الأراضي المتدهورة </a:t>
            </a:r>
            <a:endParaRPr lang="en-US" dirty="0"/>
          </a:p>
        </p:txBody>
      </p:sp>
      <p:sp>
        <p:nvSpPr>
          <p:cNvPr id="3" name="عنصر نائب للمحتوى 2"/>
          <p:cNvSpPr>
            <a:spLocks noGrp="1"/>
          </p:cNvSpPr>
          <p:nvPr>
            <p:ph idx="1"/>
          </p:nvPr>
        </p:nvSpPr>
        <p:spPr>
          <a:xfrm>
            <a:off x="1295401" y="2427111"/>
            <a:ext cx="9601196" cy="3838222"/>
          </a:xfrm>
        </p:spPr>
        <p:txBody>
          <a:bodyPr>
            <a:normAutofit fontScale="70000" lnSpcReduction="20000"/>
          </a:bodyPr>
          <a:lstStyle/>
          <a:p>
            <a:pPr marL="0" indent="0" algn="r">
              <a:buNone/>
            </a:pPr>
            <a:r>
              <a:rPr lang="ar-IQ" b="1" dirty="0" smtClean="0"/>
              <a:t>حيث قامت الدولة بجهود عديدة في هذا المجال والتي شملت ثلاث محاور رئيسية هي :- </a:t>
            </a:r>
          </a:p>
          <a:p>
            <a:pPr marL="0" indent="0" algn="r">
              <a:buNone/>
            </a:pPr>
            <a:r>
              <a:rPr lang="ar-IQ" b="1" dirty="0" smtClean="0"/>
              <a:t>1- أراضي المراعي .</a:t>
            </a:r>
          </a:p>
          <a:p>
            <a:pPr marL="0" indent="0" algn="r">
              <a:buNone/>
            </a:pPr>
            <a:r>
              <a:rPr lang="ar-IQ" b="1" dirty="0" smtClean="0"/>
              <a:t>2- الزراعة المطرية .</a:t>
            </a:r>
          </a:p>
          <a:p>
            <a:pPr marL="0" indent="0" algn="r">
              <a:buNone/>
            </a:pPr>
            <a:r>
              <a:rPr lang="ar-IQ" b="1" dirty="0" smtClean="0"/>
              <a:t>3- الزراعة المروية .</a:t>
            </a:r>
          </a:p>
          <a:p>
            <a:pPr marL="0" indent="0" algn="r">
              <a:buNone/>
            </a:pPr>
            <a:r>
              <a:rPr lang="ar-IQ" b="1" dirty="0" smtClean="0"/>
              <a:t>والتي سوف نتناولها بشيء من التفصيل فيما يلي :-</a:t>
            </a:r>
          </a:p>
          <a:p>
            <a:pPr algn="r">
              <a:buFontTx/>
              <a:buChar char="-"/>
            </a:pPr>
            <a:r>
              <a:rPr lang="ar-IQ" b="1" dirty="0" smtClean="0"/>
              <a:t>المحور الأول : أراضي المرعى :-</a:t>
            </a:r>
          </a:p>
          <a:p>
            <a:pPr algn="r">
              <a:buFontTx/>
              <a:buChar char="-"/>
            </a:pPr>
            <a:r>
              <a:rPr lang="ar-IQ" b="1" dirty="0" smtClean="0"/>
              <a:t>أهم الوسائل لمكافحة تدهور المراعي الطبيعية : -</a:t>
            </a:r>
          </a:p>
          <a:p>
            <a:pPr algn="r">
              <a:buFontTx/>
              <a:buChar char="-"/>
            </a:pPr>
            <a:r>
              <a:rPr lang="ar-IQ" b="1" dirty="0" smtClean="0"/>
              <a:t>1- تنظيم الرعي على أساس سليم ويلزم هذا تقدير الحمولة الحيوانية للمرعى وضرورة عمل خطة إدارة جيده للمرعى .</a:t>
            </a:r>
          </a:p>
          <a:p>
            <a:pPr algn="r">
              <a:buFontTx/>
              <a:buChar char="-"/>
            </a:pPr>
            <a:r>
              <a:rPr lang="ar-IQ" b="1" dirty="0" smtClean="0"/>
              <a:t>2-تقييم حالة المرعى مع تحديد المواقع الرعوية المتشابهة بعد حصر العشائر المختلفة والانواع الرعوية الهامة .</a:t>
            </a:r>
          </a:p>
          <a:p>
            <a:pPr algn="r">
              <a:buFontTx/>
              <a:buChar char="-"/>
            </a:pPr>
            <a:r>
              <a:rPr lang="ar-IQ" b="1" dirty="0" smtClean="0"/>
              <a:t>3- البذار الصناعي للأنواع الرعوية المرغوبة ذات الكفاءة الإنتاجية العالية والقيمة الغذائية المرتفعة والمنتشرة طبيعيا في المنطقة أو في ظروف بيئية مماثلة أو عند توافر الرطوبة وقد نجحت تجارب عديده في زراعة الأراضي الملحية في بعض المناطق وكذلك الري بالماء المالح لا نتاج أنواع من القطف الذي تستسيغه الحيوانات .</a:t>
            </a:r>
          </a:p>
          <a:p>
            <a:pPr marL="0" indent="0" algn="r">
              <a:buNone/>
            </a:pPr>
            <a:endParaRPr lang="en-US" b="1" dirty="0"/>
          </a:p>
        </p:txBody>
      </p:sp>
    </p:spTree>
    <p:extLst>
      <p:ext uri="{BB962C8B-B14F-4D97-AF65-F5344CB8AC3E}">
        <p14:creationId xmlns:p14="http://schemas.microsoft.com/office/powerpoint/2010/main" val="56864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295401" y="2449689"/>
            <a:ext cx="9601196" cy="3804355"/>
          </a:xfrm>
        </p:spPr>
        <p:txBody>
          <a:bodyPr>
            <a:normAutofit fontScale="70000" lnSpcReduction="20000"/>
          </a:bodyPr>
          <a:lstStyle/>
          <a:p>
            <a:pPr marL="0" indent="0" algn="r">
              <a:buNone/>
            </a:pPr>
            <a:r>
              <a:rPr lang="ar-IQ" b="1" dirty="0" smtClean="0"/>
              <a:t>4- تشجيع أعادة بناء الكساء الخضري عن طريق :- </a:t>
            </a:r>
          </a:p>
          <a:p>
            <a:pPr marL="0" indent="0" algn="r">
              <a:buNone/>
            </a:pPr>
            <a:r>
              <a:rPr lang="ar-IQ" b="1" dirty="0" smtClean="0"/>
              <a:t>أ- تأجيل الرعي الى ان يتم أزهار أنواع الرعي الهامه وإنتاجها للتقاوي .</a:t>
            </a:r>
          </a:p>
          <a:p>
            <a:pPr marL="0" indent="0" algn="r">
              <a:buNone/>
            </a:pPr>
            <a:r>
              <a:rPr lang="ar-IQ" b="1" dirty="0" smtClean="0"/>
              <a:t>ب-تطبيق نظم رعي تتفق مع الكساء الخضري من حيث نوع وعدد الحيوانات.</a:t>
            </a:r>
          </a:p>
          <a:p>
            <a:pPr marL="0" indent="0" algn="r">
              <a:buNone/>
            </a:pPr>
            <a:r>
              <a:rPr lang="ar-IQ" b="1" dirty="0" smtClean="0"/>
              <a:t>ج- تشجيع البذار الطبيعي عن طريق أقامه الاسوار (التسوير) او الحماية بواسطة الحرس لحماية المرعى .</a:t>
            </a:r>
          </a:p>
          <a:p>
            <a:pPr marL="0" indent="0" algn="r">
              <a:buNone/>
            </a:pPr>
            <a:r>
              <a:rPr lang="ar-IQ" b="1" dirty="0" smtClean="0"/>
              <a:t>د-أنتاج شتلات الشجيرات الرعوية التي تناسب الظروف البيئية لمناطق الرعي مثل شجيرات الشيح والأكاسيا</a:t>
            </a:r>
            <a:r>
              <a:rPr lang="ar-IQ" b="1" dirty="0"/>
              <a:t>.</a:t>
            </a:r>
            <a:endParaRPr lang="ar-IQ" b="1" dirty="0" smtClean="0"/>
          </a:p>
          <a:p>
            <a:pPr marL="0" indent="0" algn="r">
              <a:buNone/>
            </a:pPr>
            <a:r>
              <a:rPr lang="ar-IQ" b="1" dirty="0" smtClean="0"/>
              <a:t>5- زراعة واستنباط نباتات علف ممتازة ويتم هذا عن طريق استيراد نباتات (أنواع نباتية ) ذات قيمة رعوية مرتفعة وأقلمتها للظروف البيئية السائده . </a:t>
            </a:r>
          </a:p>
          <a:p>
            <a:pPr marL="0" indent="0" algn="r">
              <a:buNone/>
            </a:pPr>
            <a:r>
              <a:rPr lang="ar-IQ" b="1" dirty="0" smtClean="0"/>
              <a:t>6-أزالة النباتات الضارة وغير المستساغة لحيوانات الرعي تدريجيا .</a:t>
            </a:r>
          </a:p>
          <a:p>
            <a:pPr marL="0" indent="0" algn="r">
              <a:buNone/>
            </a:pPr>
            <a:r>
              <a:rPr lang="ar-IQ" b="1" dirty="0" smtClean="0"/>
              <a:t>7- مكافحة عوامل التعرية بالأساليب الزراعية المختلفة للمحافظة على خصوبة التربة وصيانتها .</a:t>
            </a:r>
          </a:p>
          <a:p>
            <a:pPr marL="0" indent="0" algn="r">
              <a:buNone/>
            </a:pPr>
            <a:r>
              <a:rPr lang="ar-IQ" b="1" dirty="0" smtClean="0"/>
              <a:t>8-تحسين مستوى المعيشة والوعي والإرشاد للسكان .</a:t>
            </a:r>
          </a:p>
          <a:p>
            <a:pPr marL="0" indent="0" algn="r">
              <a:buNone/>
            </a:pPr>
            <a:r>
              <a:rPr lang="ar-IQ" b="1" dirty="0" smtClean="0"/>
              <a:t>  </a:t>
            </a:r>
            <a:endParaRPr lang="en-US" b="1" dirty="0"/>
          </a:p>
        </p:txBody>
      </p:sp>
    </p:spTree>
    <p:extLst>
      <p:ext uri="{BB962C8B-B14F-4D97-AF65-F5344CB8AC3E}">
        <p14:creationId xmlns:p14="http://schemas.microsoft.com/office/powerpoint/2010/main" val="32012363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TotalTime>
  <Words>695</Words>
  <Application>Microsoft Office PowerPoint</Application>
  <PresentationFormat>مخصص</PresentationFormat>
  <Paragraphs>51</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عضوي</vt:lpstr>
      <vt:lpstr>الزراعة الصحراوية </vt:lpstr>
      <vt:lpstr>عرض تقديمي في PowerPoint</vt:lpstr>
      <vt:lpstr>مكافحة التصحر </vt:lpstr>
      <vt:lpstr>عرض تقديمي في PowerPoint</vt:lpstr>
      <vt:lpstr>- مجهودات الدولة لمكافحة التصحر </vt:lpstr>
      <vt:lpstr>عرض تقديمي في PowerPoint</vt:lpstr>
      <vt:lpstr>- مجهودات الدولة لمكافحة التصحر </vt:lpstr>
      <vt:lpstr>إعادة تأهيل الأراضي المتدهورة </vt:lpstr>
      <vt:lpstr>عرض تقديمي في PowerPoint</vt:lpstr>
      <vt:lpstr>عرض تقديمي في PowerPoint</vt:lpstr>
      <vt:lpstr>شكرا لحسن الاصغاء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الزراعة الصحراوية </dc:title>
  <cp:lastModifiedBy>almasar</cp:lastModifiedBy>
  <cp:revision>2</cp:revision>
  <dcterms:modified xsi:type="dcterms:W3CDTF">2023-05-05T12:28:27Z</dcterms:modified>
</cp:coreProperties>
</file>